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501" r:id="rId2"/>
    <p:sldId id="365" r:id="rId3"/>
    <p:sldId id="367" r:id="rId4"/>
    <p:sldId id="368" r:id="rId5"/>
    <p:sldId id="369" r:id="rId6"/>
    <p:sldId id="502" r:id="rId7"/>
    <p:sldId id="503" r:id="rId8"/>
    <p:sldId id="504" r:id="rId9"/>
    <p:sldId id="505" r:id="rId10"/>
    <p:sldId id="506" r:id="rId11"/>
    <p:sldId id="507" r:id="rId12"/>
    <p:sldId id="508" r:id="rId13"/>
    <p:sldId id="509" r:id="rId14"/>
    <p:sldId id="386" r:id="rId15"/>
    <p:sldId id="432" r:id="rId16"/>
    <p:sldId id="387" r:id="rId17"/>
    <p:sldId id="394" r:id="rId18"/>
    <p:sldId id="395" r:id="rId19"/>
    <p:sldId id="388" r:id="rId20"/>
    <p:sldId id="396" r:id="rId21"/>
    <p:sldId id="397" r:id="rId22"/>
    <p:sldId id="500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39B77-133A-9D9C-08D6-79394D3EA4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12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22BDC0-4AC6-2DBD-5D05-FAABA7124A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3</a:t>
            </a:r>
          </a:p>
        </p:txBody>
      </p:sp>
    </p:spTree>
    <p:extLst>
      <p:ext uri="{BB962C8B-B14F-4D97-AF65-F5344CB8AC3E}">
        <p14:creationId xmlns:p14="http://schemas.microsoft.com/office/powerpoint/2010/main" val="2554676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B0168-65C9-0502-0443-E55FFD39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EA11E6D2-9366-5A1D-E294-ED174A73C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8" b="7220"/>
          <a:stretch/>
        </p:blipFill>
        <p:spPr>
          <a:xfrm>
            <a:off x="1696824" y="727200"/>
            <a:ext cx="9559723" cy="571552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B4C51F8-0EF6-762B-0B52-0EF9E63D0841}"/>
              </a:ext>
            </a:extLst>
          </p:cNvPr>
          <p:cNvSpPr/>
          <p:nvPr/>
        </p:nvSpPr>
        <p:spPr>
          <a:xfrm>
            <a:off x="2004075" y="247938"/>
            <a:ext cx="1118795" cy="344244"/>
          </a:xfrm>
          <a:prstGeom prst="accentCallout2">
            <a:avLst>
              <a:gd name="adj1" fmla="val 55350"/>
              <a:gd name="adj2" fmla="val 107001"/>
              <a:gd name="adj3" fmla="val 57351"/>
              <a:gd name="adj4" fmla="val 126989"/>
              <a:gd name="adj5" fmla="val 235335"/>
              <a:gd name="adj6" fmla="val 2844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E725BFD-2762-0EEE-A5F9-767D7075153E}"/>
              </a:ext>
            </a:extLst>
          </p:cNvPr>
          <p:cNvSpPr/>
          <p:nvPr/>
        </p:nvSpPr>
        <p:spPr>
          <a:xfrm>
            <a:off x="7685441" y="237701"/>
            <a:ext cx="968031" cy="612648"/>
          </a:xfrm>
          <a:prstGeom prst="wedgeEllipseCallout">
            <a:avLst>
              <a:gd name="adj1" fmla="val -158220"/>
              <a:gd name="adj2" fmla="val 170325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err="1"/>
              <a:t>GND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756120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02472-7E32-8C7D-FDB0-D15CE76DA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ABA59820-2268-2FAC-61D9-92549FD48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8" b="3924"/>
          <a:stretch/>
        </p:blipFill>
        <p:spPr>
          <a:xfrm>
            <a:off x="3261241" y="38947"/>
            <a:ext cx="5669518" cy="6780105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E2AF582-5AA1-A26E-EC99-A09B1521AB51}"/>
              </a:ext>
            </a:extLst>
          </p:cNvPr>
          <p:cNvSpPr/>
          <p:nvPr/>
        </p:nvSpPr>
        <p:spPr>
          <a:xfrm>
            <a:off x="65988" y="2543167"/>
            <a:ext cx="1362651" cy="344244"/>
          </a:xfrm>
          <a:prstGeom prst="accentCallout2">
            <a:avLst>
              <a:gd name="adj1" fmla="val 48601"/>
              <a:gd name="adj2" fmla="val 106961"/>
              <a:gd name="adj3" fmla="val 50180"/>
              <a:gd name="adj4" fmla="val 125855"/>
              <a:gd name="adj5" fmla="val 356697"/>
              <a:gd name="adj6" fmla="val 26574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2049745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0F407A-1BC8-1116-3757-4F1EB87CF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DC46804-7C33-25B9-EBE0-312F1D758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8" b="3924"/>
          <a:stretch/>
        </p:blipFill>
        <p:spPr>
          <a:xfrm>
            <a:off x="3261600" y="39600"/>
            <a:ext cx="5668429" cy="6778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49E3D31-F219-B35A-F6E7-21E62265BE7B}"/>
              </a:ext>
            </a:extLst>
          </p:cNvPr>
          <p:cNvSpPr/>
          <p:nvPr/>
        </p:nvSpPr>
        <p:spPr>
          <a:xfrm>
            <a:off x="7125771" y="2129766"/>
            <a:ext cx="1398494" cy="344244"/>
          </a:xfrm>
          <a:prstGeom prst="accentCallout2">
            <a:avLst>
              <a:gd name="adj1" fmla="val 52451"/>
              <a:gd name="adj2" fmla="val -7699"/>
              <a:gd name="adj3" fmla="val 61212"/>
              <a:gd name="adj4" fmla="val -29275"/>
              <a:gd name="adj5" fmla="val 482614"/>
              <a:gd name="adj6" fmla="val -22818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64875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B9AE6-1671-7D51-B954-905002F6E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DFAB2EB0-2FC2-887D-B1E6-81D077C56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8" b="3924"/>
          <a:stretch/>
        </p:blipFill>
        <p:spPr>
          <a:xfrm>
            <a:off x="3261600" y="39600"/>
            <a:ext cx="5668430" cy="6778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5985D0D-DC8E-8EF3-4CDF-4DB03EF69644}"/>
              </a:ext>
            </a:extLst>
          </p:cNvPr>
          <p:cNvSpPr/>
          <p:nvPr/>
        </p:nvSpPr>
        <p:spPr>
          <a:xfrm>
            <a:off x="6442382" y="2159265"/>
            <a:ext cx="1398494" cy="344244"/>
          </a:xfrm>
          <a:prstGeom prst="accentCallout2">
            <a:avLst>
              <a:gd name="adj1" fmla="val 52451"/>
              <a:gd name="adj2" fmla="val -7699"/>
              <a:gd name="adj3" fmla="val 61212"/>
              <a:gd name="adj4" fmla="val -29275"/>
              <a:gd name="adj5" fmla="val 489717"/>
              <a:gd name="adj6" fmla="val -16964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1249C88B-7507-A827-EC39-A7060152B1E5}"/>
              </a:ext>
            </a:extLst>
          </p:cNvPr>
          <p:cNvSpPr/>
          <p:nvPr/>
        </p:nvSpPr>
        <p:spPr>
          <a:xfrm>
            <a:off x="7961999" y="2646621"/>
            <a:ext cx="968031" cy="612648"/>
          </a:xfrm>
          <a:prstGeom prst="wedgeEllipseCallout">
            <a:avLst>
              <a:gd name="adj1" fmla="val -278064"/>
              <a:gd name="adj2" fmla="val 154313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A0</a:t>
            </a:r>
          </a:p>
        </p:txBody>
      </p:sp>
    </p:spTree>
    <p:extLst>
      <p:ext uri="{BB962C8B-B14F-4D97-AF65-F5344CB8AC3E}">
        <p14:creationId xmlns:p14="http://schemas.microsoft.com/office/powerpoint/2010/main" val="1625529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Arduino IDE, para abrir el programa. </a:t>
            </a:r>
          </a:p>
          <a:p>
            <a:endParaRPr lang="es-MX" dirty="0"/>
          </a:p>
        </p:txBody>
      </p:sp>
      <p:pic>
        <p:nvPicPr>
          <p:cNvPr id="5" name="Imagen 4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ACE9267A-67D1-18AC-F580-93C700F0D7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4222" y="2460210"/>
            <a:ext cx="2623556" cy="1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42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Escribir arriba del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7F1EA9A-AE2B-C78A-4B65-2FAA8E20A999}"/>
              </a:ext>
            </a:extLst>
          </p:cNvPr>
          <p:cNvSpPr txBox="1"/>
          <p:nvPr/>
        </p:nvSpPr>
        <p:spPr>
          <a:xfrm>
            <a:off x="626253" y="2712674"/>
            <a:ext cx="10939493" cy="18823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300" dirty="0" err="1"/>
              <a:t>int</a:t>
            </a:r>
            <a:r>
              <a:rPr lang="es-MX" sz="2300" dirty="0"/>
              <a:t> sensor = A0;                      // creamos una variable para el sensor</a:t>
            </a:r>
          </a:p>
          <a:p>
            <a:r>
              <a:rPr lang="es-MX" sz="2300" dirty="0" err="1"/>
              <a:t>int</a:t>
            </a:r>
            <a:r>
              <a:rPr lang="es-MX" sz="2300" dirty="0"/>
              <a:t> </a:t>
            </a:r>
            <a:r>
              <a:rPr lang="es-MX" sz="2300" dirty="0" err="1"/>
              <a:t>valor_lluvia</a:t>
            </a:r>
            <a:r>
              <a:rPr lang="es-MX" sz="2300" dirty="0"/>
              <a:t> = 0;                // creamos una variable para el valor de lectura</a:t>
            </a:r>
          </a:p>
        </p:txBody>
      </p:sp>
    </p:spTree>
    <p:extLst>
      <p:ext uri="{BB962C8B-B14F-4D97-AF65-F5344CB8AC3E}">
        <p14:creationId xmlns:p14="http://schemas.microsoft.com/office/powerpoint/2010/main" val="1387677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Escribir en 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4EFC07E-1C3B-10DD-4932-D62B7212F6D5}"/>
              </a:ext>
            </a:extLst>
          </p:cNvPr>
          <p:cNvSpPr txBox="1"/>
          <p:nvPr/>
        </p:nvSpPr>
        <p:spPr>
          <a:xfrm>
            <a:off x="626253" y="2807491"/>
            <a:ext cx="10939493" cy="27906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void</a:t>
            </a:r>
            <a:r>
              <a:rPr lang="es-MX" sz="2400" dirty="0"/>
              <a:t> </a:t>
            </a:r>
            <a:r>
              <a:rPr lang="es-MX" sz="2400" dirty="0" err="1"/>
              <a:t>setup</a:t>
            </a:r>
            <a:r>
              <a:rPr lang="es-MX" sz="2400" dirty="0"/>
              <a:t>() {                        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Serial.begin</a:t>
            </a:r>
            <a:r>
              <a:rPr lang="es-MX" sz="2400" dirty="0"/>
              <a:t>(9600);                 		// inicializamos el puerto serie </a:t>
            </a:r>
          </a:p>
          <a:p>
            <a:endParaRPr lang="es-MX" sz="2400" dirty="0"/>
          </a:p>
          <a:p>
            <a:r>
              <a:rPr lang="es-MX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8684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330506"/>
            <a:ext cx="11112000" cy="5987493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Escribir en el “</a:t>
            </a:r>
            <a:r>
              <a:rPr lang="es-MX" sz="2400" dirty="0" err="1"/>
              <a:t>loop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9B4AB67-618C-3C38-5D51-8AD893D1A49D}"/>
              </a:ext>
            </a:extLst>
          </p:cNvPr>
          <p:cNvSpPr txBox="1"/>
          <p:nvPr/>
        </p:nvSpPr>
        <p:spPr>
          <a:xfrm>
            <a:off x="626253" y="2177413"/>
            <a:ext cx="10939493" cy="250317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000" dirty="0" err="1"/>
              <a:t>void</a:t>
            </a:r>
            <a:r>
              <a:rPr lang="es-MX" sz="2000" dirty="0"/>
              <a:t> </a:t>
            </a:r>
            <a:r>
              <a:rPr lang="es-MX" sz="2000" dirty="0" err="1"/>
              <a:t>loop</a:t>
            </a:r>
            <a:r>
              <a:rPr lang="es-MX" sz="2000" dirty="0"/>
              <a:t>() {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valor_lluvia</a:t>
            </a:r>
            <a:r>
              <a:rPr lang="es-MX" sz="2000" dirty="0"/>
              <a:t> = </a:t>
            </a:r>
            <a:r>
              <a:rPr lang="es-MX" sz="2000" dirty="0" err="1"/>
              <a:t>analogRead</a:t>
            </a:r>
            <a:r>
              <a:rPr lang="es-MX" sz="2000" dirty="0"/>
              <a:t>(sensor);	// guardamos el valor del sensor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Serial.print</a:t>
            </a:r>
            <a:r>
              <a:rPr lang="es-MX" sz="2000" dirty="0"/>
              <a:t>("Lectura: ");          	// imprimimos en el puerto serie los caracteres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Serial.println</a:t>
            </a:r>
            <a:r>
              <a:rPr lang="es-MX" sz="2000" dirty="0"/>
              <a:t>(</a:t>
            </a:r>
            <a:r>
              <a:rPr lang="es-MX" sz="2000" dirty="0" err="1"/>
              <a:t>valor_lluvia</a:t>
            </a:r>
            <a:r>
              <a:rPr lang="es-MX" sz="2000" dirty="0"/>
              <a:t>);          	// imprimimos en el puerto serie la lectura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delay</a:t>
            </a:r>
            <a:r>
              <a:rPr lang="es-MX" sz="2000" dirty="0"/>
              <a:t>(100);                         		// esperamos 0.1 segundos</a:t>
            </a:r>
          </a:p>
          <a:p>
            <a:endParaRPr lang="es-MX" sz="2000" dirty="0"/>
          </a:p>
          <a:p>
            <a:r>
              <a:rPr lang="es-MX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5056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Guardar </a:t>
            </a:r>
            <a:r>
              <a:rPr lang="es-MX" dirty="0"/>
              <a:t>y asignar un nombre al archivo.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3DEACCF-7D24-94BE-CC61-45F2B69DB79B}"/>
              </a:ext>
            </a:extLst>
          </p:cNvPr>
          <p:cNvGrpSpPr/>
          <p:nvPr/>
        </p:nvGrpSpPr>
        <p:grpSpPr>
          <a:xfrm>
            <a:off x="3071052" y="2589974"/>
            <a:ext cx="6049895" cy="3083149"/>
            <a:chOff x="1948806" y="2336586"/>
            <a:chExt cx="6049895" cy="3083149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2FDF6A1-CE87-5949-637F-EA4A3BCFA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4569973" y="2336586"/>
              <a:ext cx="3428728" cy="30831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Globo: línea doblada con barra de énfasis 6">
              <a:extLst>
                <a:ext uri="{FF2B5EF4-FFF2-40B4-BE49-F238E27FC236}">
                  <a16:creationId xmlns:a16="http://schemas.microsoft.com/office/drawing/2014/main" id="{6BDE299E-6DC4-5AD8-393E-AC0BDF7D4C36}"/>
                </a:ext>
              </a:extLst>
            </p:cNvPr>
            <p:cNvSpPr/>
            <p:nvPr/>
          </p:nvSpPr>
          <p:spPr>
            <a:xfrm>
              <a:off x="1948806" y="3295332"/>
              <a:ext cx="1118795" cy="582828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04191"/>
                <a:gd name="adj6" fmla="val 23020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Guardar como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8767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78477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794986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s-MX" dirty="0"/>
              <a:t>S</a:t>
            </a:r>
            <a:r>
              <a:rPr lang="es-MX" sz="2400" dirty="0"/>
              <a:t>eleccionar la placa con la que se está trabajando y el puerto al que está conectada en la pestaña de “Herramientas”.</a:t>
            </a:r>
          </a:p>
          <a:p>
            <a:endParaRPr lang="es-MX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9D10306-B54D-7729-B879-2A8DA1374007}"/>
              </a:ext>
            </a:extLst>
          </p:cNvPr>
          <p:cNvGrpSpPr/>
          <p:nvPr/>
        </p:nvGrpSpPr>
        <p:grpSpPr>
          <a:xfrm>
            <a:off x="1381836" y="2361833"/>
            <a:ext cx="9428327" cy="3600000"/>
            <a:chOff x="1669252" y="1590652"/>
            <a:chExt cx="9428327" cy="36000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C2CF8F99-2536-5A5B-5FA0-7A2521B08455}"/>
                </a:ext>
              </a:extLst>
            </p:cNvPr>
            <p:cNvGrpSpPr/>
            <p:nvPr/>
          </p:nvGrpSpPr>
          <p:grpSpPr>
            <a:xfrm>
              <a:off x="3399592" y="1590652"/>
              <a:ext cx="6438471" cy="3600000"/>
              <a:chOff x="3785182" y="1782457"/>
              <a:chExt cx="6438471" cy="3600000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8EB7A0E5-1EC0-5A13-B05E-F03CAE2C8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011" t="18795" r="28949" b="39726"/>
              <a:stretch/>
            </p:blipFill>
            <p:spPr>
              <a:xfrm>
                <a:off x="3785182" y="1782457"/>
                <a:ext cx="4865872" cy="360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16C47A72-C571-3605-3F0E-3A2E813F4B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0148" t="45944" r="18909" b="43775"/>
              <a:stretch/>
            </p:blipFill>
            <p:spPr>
              <a:xfrm>
                <a:off x="8651054" y="4152275"/>
                <a:ext cx="1572599" cy="923361"/>
              </a:xfrm>
              <a:prstGeom prst="rect">
                <a:avLst/>
              </a:prstGeom>
            </p:spPr>
          </p:pic>
        </p:grpSp>
        <p:sp>
          <p:nvSpPr>
            <p:cNvPr id="10" name="Globo: línea doblada con barra de énfasis 9">
              <a:extLst>
                <a:ext uri="{FF2B5EF4-FFF2-40B4-BE49-F238E27FC236}">
                  <a16:creationId xmlns:a16="http://schemas.microsoft.com/office/drawing/2014/main" id="{039F5F40-E917-C79C-7682-0FF8A13A4E69}"/>
                </a:ext>
              </a:extLst>
            </p:cNvPr>
            <p:cNvSpPr/>
            <p:nvPr/>
          </p:nvSpPr>
          <p:spPr>
            <a:xfrm>
              <a:off x="1669252" y="3012859"/>
              <a:ext cx="1443604" cy="416141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90942"/>
                <a:gd name="adj6" fmla="val 24746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Placa</a:t>
              </a:r>
            </a:p>
          </p:txBody>
        </p:sp>
        <p:sp>
          <p:nvSpPr>
            <p:cNvPr id="11" name="Globo: línea doblada con barra de énfasis 10">
              <a:extLst>
                <a:ext uri="{FF2B5EF4-FFF2-40B4-BE49-F238E27FC236}">
                  <a16:creationId xmlns:a16="http://schemas.microsoft.com/office/drawing/2014/main" id="{D9E7588F-29B6-C37C-7B12-0A52AC48A3CB}"/>
                </a:ext>
              </a:extLst>
            </p:cNvPr>
            <p:cNvSpPr/>
            <p:nvPr/>
          </p:nvSpPr>
          <p:spPr>
            <a:xfrm>
              <a:off x="9896949" y="4028636"/>
              <a:ext cx="1200630" cy="393514"/>
            </a:xfrm>
            <a:prstGeom prst="accentCallout2">
              <a:avLst>
                <a:gd name="adj1" fmla="val 45384"/>
                <a:gd name="adj2" fmla="val -4505"/>
                <a:gd name="adj3" fmla="val 48122"/>
                <a:gd name="adj4" fmla="val -27805"/>
                <a:gd name="adj5" fmla="val 168361"/>
                <a:gd name="adj6" fmla="val -5334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Puerto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0252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64406"/>
            <a:ext cx="11112000" cy="6053594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s-MX" dirty="0"/>
              <a:t>Dar clic en “subir” y esperar a que aparezca la leyenda de “subido”.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47C1C13-09A2-683A-F131-BC2C8768D0A7}"/>
              </a:ext>
            </a:extLst>
          </p:cNvPr>
          <p:cNvGrpSpPr/>
          <p:nvPr/>
        </p:nvGrpSpPr>
        <p:grpSpPr>
          <a:xfrm>
            <a:off x="193637" y="1058779"/>
            <a:ext cx="11804725" cy="5154225"/>
            <a:chOff x="193637" y="1213015"/>
            <a:chExt cx="11804725" cy="5154225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864771B9-BCEA-8560-8FD7-A1BEC7773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2426731" y="1588857"/>
              <a:ext cx="3173386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03EC014-FC7C-B85C-9A3F-038043FB2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5912313" y="1588857"/>
              <a:ext cx="3185620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Globo: línea doblada con barra de énfasis 16">
              <a:extLst>
                <a:ext uri="{FF2B5EF4-FFF2-40B4-BE49-F238E27FC236}">
                  <a16:creationId xmlns:a16="http://schemas.microsoft.com/office/drawing/2014/main" id="{68CA142C-E133-9B63-9C81-025D755519C9}"/>
                </a:ext>
              </a:extLst>
            </p:cNvPr>
            <p:cNvSpPr/>
            <p:nvPr/>
          </p:nvSpPr>
          <p:spPr>
            <a:xfrm>
              <a:off x="193638" y="1213015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69699"/>
                <a:gd name="adj6" fmla="val 14230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Clic en “subir” para cargar programa</a:t>
              </a:r>
            </a:p>
          </p:txBody>
        </p:sp>
        <p:sp>
          <p:nvSpPr>
            <p:cNvPr id="18" name="Globo: línea doblada con barra de énfasis 17">
              <a:extLst>
                <a:ext uri="{FF2B5EF4-FFF2-40B4-BE49-F238E27FC236}">
                  <a16:creationId xmlns:a16="http://schemas.microsoft.com/office/drawing/2014/main" id="{E9931621-99F5-7F4E-072B-13F6F299D7D0}"/>
                </a:ext>
              </a:extLst>
            </p:cNvPr>
            <p:cNvSpPr/>
            <p:nvPr/>
          </p:nvSpPr>
          <p:spPr>
            <a:xfrm>
              <a:off x="9571631" y="2040678"/>
              <a:ext cx="2426731" cy="1731981"/>
            </a:xfrm>
            <a:prstGeom prst="accentCallout2">
              <a:avLst>
                <a:gd name="adj1" fmla="val 50447"/>
                <a:gd name="adj2" fmla="val -7462"/>
                <a:gd name="adj3" fmla="val 51960"/>
                <a:gd name="adj4" fmla="val -34902"/>
                <a:gd name="adj5" fmla="val 147277"/>
                <a:gd name="adj6" fmla="val -13660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Una vez que aparezca “subido”, significa que se cargó el programa correctamente en el Arduino</a:t>
              </a:r>
            </a:p>
          </p:txBody>
        </p:sp>
        <p:sp>
          <p:nvSpPr>
            <p:cNvPr id="19" name="Globo: línea doblada con barra de énfasis 18">
              <a:extLst>
                <a:ext uri="{FF2B5EF4-FFF2-40B4-BE49-F238E27FC236}">
                  <a16:creationId xmlns:a16="http://schemas.microsoft.com/office/drawing/2014/main" id="{002B5D85-7C43-F625-2655-FD1F8FA07A00}"/>
                </a:ext>
              </a:extLst>
            </p:cNvPr>
            <p:cNvSpPr/>
            <p:nvPr/>
          </p:nvSpPr>
          <p:spPr>
            <a:xfrm>
              <a:off x="193637" y="5337998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-62466"/>
                <a:gd name="adj6" fmla="val 26132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Esperar a que la barra de estado se llene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6273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64406"/>
            <a:ext cx="11112000" cy="6053594"/>
          </a:xfrm>
        </p:spPr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s-MX" dirty="0"/>
              <a:t>Para visualizar los valores del sensor, hacer lo siguiente:</a:t>
            </a:r>
          </a:p>
          <a:p>
            <a:endParaRPr lang="es-MX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15E94227-7F40-7FE4-F3DC-85812447AAE8}"/>
              </a:ext>
            </a:extLst>
          </p:cNvPr>
          <p:cNvGrpSpPr/>
          <p:nvPr/>
        </p:nvGrpSpPr>
        <p:grpSpPr>
          <a:xfrm>
            <a:off x="371529" y="820887"/>
            <a:ext cx="11448941" cy="5899905"/>
            <a:chOff x="251792" y="721735"/>
            <a:chExt cx="11448941" cy="5899905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B5FE19C6-D507-283E-8B6B-957D77CAC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81028" y="1524671"/>
              <a:ext cx="5641799" cy="3724482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0277BF49-B014-16D4-B17E-65EF7E7BB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99731" y="1770868"/>
              <a:ext cx="3438474" cy="94657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2" name="Globo: línea doblada con barra de énfasis 11">
              <a:extLst>
                <a:ext uri="{FF2B5EF4-FFF2-40B4-BE49-F238E27FC236}">
                  <a16:creationId xmlns:a16="http://schemas.microsoft.com/office/drawing/2014/main" id="{F735B3B9-923C-159C-7293-4A3BD125C2FF}"/>
                </a:ext>
              </a:extLst>
            </p:cNvPr>
            <p:cNvSpPr/>
            <p:nvPr/>
          </p:nvSpPr>
          <p:spPr>
            <a:xfrm>
              <a:off x="251792" y="721735"/>
              <a:ext cx="2121659" cy="930181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154838"/>
                <a:gd name="adj6" fmla="val 19512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Una vez cargado el programa, clic en “Monitor serie”</a:t>
              </a:r>
            </a:p>
          </p:txBody>
        </p:sp>
        <p:sp>
          <p:nvSpPr>
            <p:cNvPr id="13" name="Globo: línea doblada con barra de énfasis 12">
              <a:extLst>
                <a:ext uri="{FF2B5EF4-FFF2-40B4-BE49-F238E27FC236}">
                  <a16:creationId xmlns:a16="http://schemas.microsoft.com/office/drawing/2014/main" id="{BC1F0744-9DED-6272-85DC-B0D2E662F62B}"/>
                </a:ext>
              </a:extLst>
            </p:cNvPr>
            <p:cNvSpPr/>
            <p:nvPr/>
          </p:nvSpPr>
          <p:spPr>
            <a:xfrm>
              <a:off x="9274002" y="769207"/>
              <a:ext cx="2426731" cy="494073"/>
            </a:xfrm>
            <a:prstGeom prst="accentCallout2">
              <a:avLst>
                <a:gd name="adj1" fmla="val 50447"/>
                <a:gd name="adj2" fmla="val -7462"/>
                <a:gd name="adj3" fmla="val 51960"/>
                <a:gd name="adj4" fmla="val -34902"/>
                <a:gd name="adj5" fmla="val 520187"/>
                <a:gd name="adj6" fmla="val -12648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Valores de lectura</a:t>
              </a:r>
            </a:p>
          </p:txBody>
        </p:sp>
        <p:sp>
          <p:nvSpPr>
            <p:cNvPr id="20" name="Globo: línea doblada con barra de énfasis 6">
              <a:extLst>
                <a:ext uri="{FF2B5EF4-FFF2-40B4-BE49-F238E27FC236}">
                  <a16:creationId xmlns:a16="http://schemas.microsoft.com/office/drawing/2014/main" id="{FF73DD37-D8D9-A25F-D23D-4BE799229828}"/>
                </a:ext>
              </a:extLst>
            </p:cNvPr>
            <p:cNvSpPr/>
            <p:nvPr/>
          </p:nvSpPr>
          <p:spPr>
            <a:xfrm>
              <a:off x="1000715" y="4183240"/>
              <a:ext cx="3052189" cy="651296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123224"/>
                <a:gd name="adj6" fmla="val 14562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Asegurar de que esté seleccionada esta función.</a:t>
              </a:r>
            </a:p>
          </p:txBody>
        </p:sp>
        <p:sp>
          <p:nvSpPr>
            <p:cNvPr id="21" name="Globo: línea doblada con barra de énfasis 6">
              <a:extLst>
                <a:ext uri="{FF2B5EF4-FFF2-40B4-BE49-F238E27FC236}">
                  <a16:creationId xmlns:a16="http://schemas.microsoft.com/office/drawing/2014/main" id="{1BCCCCE4-7D7A-AABE-803B-E7AC125D8D55}"/>
                </a:ext>
              </a:extLst>
            </p:cNvPr>
            <p:cNvSpPr/>
            <p:nvPr/>
          </p:nvSpPr>
          <p:spPr>
            <a:xfrm>
              <a:off x="5423506" y="5625680"/>
              <a:ext cx="3052189" cy="995960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3891"/>
                <a:gd name="adj5" fmla="val -47199"/>
                <a:gd name="adj6" fmla="val 121846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Asegurar de que la velocidad de transmisión de datos esté a 9600..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8635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06559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3741544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Visualizar los valores de la lectura del sensor de </a:t>
            </a:r>
            <a:r>
              <a:rPr lang="es-MX" dirty="0">
                <a:ea typeface="Calibri" panose="020F0502020204030204" pitchFamily="34" charset="0"/>
                <a:cs typeface="Times New Roman" panose="02020603050405020304" pitchFamily="18" charset="0"/>
              </a:rPr>
              <a:t>lluvia</a:t>
            </a:r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s-MX" dirty="0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1ED3BF8F-87E3-4809-321F-9C7BBE7235B8}"/>
              </a:ext>
            </a:extLst>
          </p:cNvPr>
          <p:cNvGrpSpPr/>
          <p:nvPr/>
        </p:nvGrpSpPr>
        <p:grpSpPr>
          <a:xfrm>
            <a:off x="4451116" y="1692831"/>
            <a:ext cx="6515575" cy="3669050"/>
            <a:chOff x="2116706" y="1542224"/>
            <a:chExt cx="6515575" cy="3669050"/>
          </a:xfrm>
        </p:grpSpPr>
        <p:pic>
          <p:nvPicPr>
            <p:cNvPr id="22" name="Imagen 21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A579CB89-273C-49CA-6DB7-AA935ADB3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6706" y="4131274"/>
              <a:ext cx="2692603" cy="1080000"/>
            </a:xfrm>
            <a:prstGeom prst="rect">
              <a:avLst/>
            </a:prstGeom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80EC3F41-DF0E-614C-F88D-DE26D82C6C5E}"/>
                </a:ext>
              </a:extLst>
            </p:cNvPr>
            <p:cNvSpPr txBox="1"/>
            <p:nvPr/>
          </p:nvSpPr>
          <p:spPr>
            <a:xfrm>
              <a:off x="5378824" y="4003629"/>
              <a:ext cx="325345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200" dirty="0">
                  <a:latin typeface="Arial Rounded MT Bold" panose="020F0704030504030204" pitchFamily="34" charset="0"/>
                </a:rPr>
                <a:t>Visualizar valor de la humedad</a:t>
              </a:r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B1FA323D-902C-F6F0-FBDE-8BDCD42E5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8322" y="1542224"/>
              <a:ext cx="2440502" cy="2440502"/>
            </a:xfrm>
            <a:prstGeom prst="rect">
              <a:avLst/>
            </a:prstGeom>
          </p:spPr>
        </p:pic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3EC46D79-7270-ECF1-7D02-729D29D3A689}"/>
                </a:ext>
              </a:extLst>
            </p:cNvPr>
            <p:cNvSpPr/>
            <p:nvPr/>
          </p:nvSpPr>
          <p:spPr>
            <a:xfrm rot="12453001">
              <a:off x="3212725" y="4120753"/>
              <a:ext cx="904946" cy="842971"/>
            </a:xfrm>
            <a:custGeom>
              <a:avLst/>
              <a:gdLst>
                <a:gd name="connsiteX0" fmla="*/ 1304 w 1229850"/>
                <a:gd name="connsiteY0" fmla="*/ 825797 h 1227705"/>
                <a:gd name="connsiteX1" fmla="*/ 205699 w 1229850"/>
                <a:gd name="connsiteY1" fmla="*/ 8216 h 1227705"/>
                <a:gd name="connsiteX2" fmla="*/ 1216918 w 1229850"/>
                <a:gd name="connsiteY2" fmla="*/ 427764 h 1227705"/>
                <a:gd name="connsiteX3" fmla="*/ 775854 w 1229850"/>
                <a:gd name="connsiteY3" fmla="*/ 804282 h 1227705"/>
                <a:gd name="connsiteX4" fmla="*/ 743581 w 1229850"/>
                <a:gd name="connsiteY4" fmla="*/ 1213072 h 1227705"/>
                <a:gd name="connsiteX5" fmla="*/ 151911 w 1229850"/>
                <a:gd name="connsiteY5" fmla="*/ 1105496 h 1227705"/>
                <a:gd name="connsiteX6" fmla="*/ 1304 w 1229850"/>
                <a:gd name="connsiteY6" fmla="*/ 825797 h 122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9850" h="1227705">
                  <a:moveTo>
                    <a:pt x="1304" y="825797"/>
                  </a:moveTo>
                  <a:cubicBezTo>
                    <a:pt x="10269" y="642917"/>
                    <a:pt x="3097" y="74555"/>
                    <a:pt x="205699" y="8216"/>
                  </a:cubicBezTo>
                  <a:cubicBezTo>
                    <a:pt x="408301" y="-58123"/>
                    <a:pt x="1121892" y="295086"/>
                    <a:pt x="1216918" y="427764"/>
                  </a:cubicBezTo>
                  <a:cubicBezTo>
                    <a:pt x="1311944" y="560442"/>
                    <a:pt x="854744" y="673397"/>
                    <a:pt x="775854" y="804282"/>
                  </a:cubicBezTo>
                  <a:cubicBezTo>
                    <a:pt x="696965" y="935167"/>
                    <a:pt x="847572" y="1162870"/>
                    <a:pt x="743581" y="1213072"/>
                  </a:cubicBezTo>
                  <a:cubicBezTo>
                    <a:pt x="639591" y="1263274"/>
                    <a:pt x="275624" y="1173628"/>
                    <a:pt x="151911" y="1105496"/>
                  </a:cubicBezTo>
                  <a:cubicBezTo>
                    <a:pt x="28198" y="1037364"/>
                    <a:pt x="-7661" y="1008677"/>
                    <a:pt x="1304" y="825797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69447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96921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DB38B-DE9D-16D9-EEE2-D5544D92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E0EA48-DF97-9FF9-2A61-4E4DEB5ED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7" t="19608" r="15457" b="13412"/>
          <a:stretch/>
        </p:blipFill>
        <p:spPr>
          <a:xfrm>
            <a:off x="1668544" y="903638"/>
            <a:ext cx="9256684" cy="55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03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634DA2-AD86-00AA-6416-02D9F32C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036BD36-C57F-4460-E3D6-F7CF2AE65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9" b="4107"/>
          <a:stretch/>
        </p:blipFill>
        <p:spPr>
          <a:xfrm>
            <a:off x="4254691" y="89591"/>
            <a:ext cx="5595457" cy="667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7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A28C7-50F8-9FEF-BE55-C4C0E4214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7705B6C1-1466-11A1-06C1-75FD1EBA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9" b="9401"/>
          <a:stretch/>
        </p:blipFill>
        <p:spPr>
          <a:xfrm>
            <a:off x="1527142" y="1316916"/>
            <a:ext cx="9728087" cy="514549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A0BDC9C-6A7E-B83D-48AC-5D66811839F1}"/>
              </a:ext>
            </a:extLst>
          </p:cNvPr>
          <p:cNvSpPr/>
          <p:nvPr/>
        </p:nvSpPr>
        <p:spPr>
          <a:xfrm>
            <a:off x="2004075" y="48633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9275"/>
              <a:gd name="adj4" fmla="val 192597"/>
              <a:gd name="adj5" fmla="val 236769"/>
              <a:gd name="adj6" fmla="val 33426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3148824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A75977-E7CC-299F-5357-BC32DAB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30468938-E898-DC2B-3769-0699959061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9" b="7220"/>
          <a:stretch/>
        </p:blipFill>
        <p:spPr>
          <a:xfrm>
            <a:off x="1628013" y="728061"/>
            <a:ext cx="9627215" cy="575587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181E1CE-521F-BD43-9699-649D10357D20}"/>
              </a:ext>
            </a:extLst>
          </p:cNvPr>
          <p:cNvSpPr/>
          <p:nvPr/>
        </p:nvSpPr>
        <p:spPr>
          <a:xfrm>
            <a:off x="2004075" y="27686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147596"/>
              <a:gd name="adj6" fmla="val 28714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B61E9F36-D969-115B-36BB-911FB376CDE4}"/>
              </a:ext>
            </a:extLst>
          </p:cNvPr>
          <p:cNvSpPr/>
          <p:nvPr/>
        </p:nvSpPr>
        <p:spPr>
          <a:xfrm>
            <a:off x="7923706" y="314783"/>
            <a:ext cx="968031" cy="612648"/>
          </a:xfrm>
          <a:prstGeom prst="wedgeEllipseCallout">
            <a:avLst>
              <a:gd name="adj1" fmla="val -144184"/>
              <a:gd name="adj2" fmla="val 162109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13521360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</TotalTime>
  <Words>504</Words>
  <Application>Microsoft Office PowerPoint</Application>
  <PresentationFormat>Panorámica</PresentationFormat>
  <Paragraphs>76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Arial Rounded MT Bold</vt:lpstr>
      <vt:lpstr>Trebuchet MS</vt:lpstr>
      <vt:lpstr>Tema de Office</vt:lpstr>
      <vt:lpstr>PRÁCTICA 12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139</cp:revision>
  <dcterms:created xsi:type="dcterms:W3CDTF">2017-08-15T18:33:09Z</dcterms:created>
  <dcterms:modified xsi:type="dcterms:W3CDTF">2022-08-25T21:47:47Z</dcterms:modified>
</cp:coreProperties>
</file>